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wdp" ContentType="image/vnd.ms-photo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76" r:id="rId2"/>
    <p:sldId id="273" r:id="rId3"/>
    <p:sldId id="271" r:id="rId4"/>
    <p:sldId id="272" r:id="rId5"/>
    <p:sldId id="274" r:id="rId6"/>
    <p:sldId id="275" r:id="rId7"/>
    <p:sldId id="27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088" userDrawn="1">
          <p15:clr>
            <a:srgbClr val="A4A3A4"/>
          </p15:clr>
        </p15:guide>
        <p15:guide id="2" pos="415" userDrawn="1">
          <p15:clr>
            <a:srgbClr val="A4A3A4"/>
          </p15:clr>
        </p15:guide>
        <p15:guide id="3" pos="7287" userDrawn="1">
          <p15:clr>
            <a:srgbClr val="A4A3A4"/>
          </p15:clr>
        </p15:guide>
        <p15:guide id="4" orient="horz" pos="278" userDrawn="1">
          <p15:clr>
            <a:srgbClr val="A4A3A4"/>
          </p15:clr>
        </p15:guide>
        <p15:guide id="5" pos="2910" userDrawn="1">
          <p15:clr>
            <a:srgbClr val="A4A3A4"/>
          </p15:clr>
        </p15:guide>
        <p15:guide id="6" pos="3863" userDrawn="1">
          <p15:clr>
            <a:srgbClr val="A4A3A4"/>
          </p15:clr>
        </p15:guide>
        <p15:guide id="7" pos="4588" userDrawn="1">
          <p15:clr>
            <a:srgbClr val="A4A3A4"/>
          </p15:clr>
        </p15:guide>
        <p15:guide id="8" orient="horz" pos="2727" userDrawn="1">
          <p15:clr>
            <a:srgbClr val="A4A3A4"/>
          </p15:clr>
        </p15:guide>
        <p15:guide id="9" pos="2048" userDrawn="1">
          <p15:clr>
            <a:srgbClr val="A4A3A4"/>
          </p15:clr>
        </p15:guide>
        <p15:guide id="10" orient="horz" pos="3113" userDrawn="1">
          <p15:clr>
            <a:srgbClr val="A4A3A4"/>
          </p15:clr>
        </p15:guide>
        <p15:guide id="11" orient="horz" pos="777" userDrawn="1">
          <p15:clr>
            <a:srgbClr val="A4A3A4"/>
          </p15:clr>
        </p15:guide>
        <p15:guide id="12" pos="74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3E91"/>
    <a:srgbClr val="EF7301"/>
    <a:srgbClr val="4E6F94"/>
    <a:srgbClr val="44B48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6405"/>
  </p:normalViewPr>
  <p:slideViewPr>
    <p:cSldViewPr snapToGrid="0" snapToObjects="1" showGuides="1">
      <p:cViewPr varScale="1">
        <p:scale>
          <a:sx n="89" d="100"/>
          <a:sy n="89" d="100"/>
        </p:scale>
        <p:origin x="-396" y="-95"/>
      </p:cViewPr>
      <p:guideLst>
        <p:guide orient="horz" pos="4088"/>
        <p:guide orient="horz" pos="278"/>
        <p:guide orient="horz" pos="2727"/>
        <p:guide orient="horz" pos="3113"/>
        <p:guide orient="horz" pos="777"/>
        <p:guide pos="415"/>
        <p:guide pos="7287"/>
        <p:guide pos="2910"/>
        <p:guide pos="3863"/>
        <p:guide pos="4588"/>
        <p:guide pos="2048"/>
        <p:guide pos="74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5057F-D2F4-5C43-826B-F356662F9F46}" type="datetimeFigureOut">
              <a:rPr lang="ru-RU" smtClean="0"/>
              <a:pPr/>
              <a:t>20.07.2022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10FA9-5F69-794A-84AC-E6E2A75F3E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9452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64BA7FD-6B85-BCA6-84D4-1ADFF36A1F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6019"/>
          <a:stretch/>
        </p:blipFill>
        <p:spPr>
          <a:xfrm rot="10800000">
            <a:off x="9582614" y="-7434"/>
            <a:ext cx="2609385" cy="713563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0045663-F304-65CD-849F-14EE3ECCD3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881" y="1585110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Montserra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BA471FF-E16F-F00C-774E-C71DC4537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9AC6-1FBE-B64B-AE16-F49AFF8BA5F1}" type="datetime1">
              <a:rPr lang="ru-RU" smtClean="0"/>
              <a:pPr/>
              <a:t>20.07.2022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9EA4CAF-11F6-95D6-3745-F423DA1FE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8EA82E6-2FC3-5A00-20D3-DCB2502D0D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6355" y="153758"/>
            <a:ext cx="4248404" cy="42109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8F063AF7-279F-93E6-BAFB-1A28D40197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673" y="420209"/>
            <a:ext cx="10515600" cy="1325563"/>
          </a:xfrm>
        </p:spPr>
        <p:txBody>
          <a:bodyPr>
            <a:normAutofit/>
          </a:bodyPr>
          <a:lstStyle>
            <a:lvl1pPr>
              <a:defRPr sz="2600" b="1" i="0">
                <a:latin typeface="Montserrat" pitchFamily="2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2" name="Номер слайда 5">
            <a:extLst>
              <a:ext uri="{FF2B5EF4-FFF2-40B4-BE49-F238E27FC236}">
                <a16:creationId xmlns="" xmlns:a16="http://schemas.microsoft.com/office/drawing/2014/main" id="{F9E7D7CC-01AB-01F4-CE39-CD608089C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9987" y="190714"/>
            <a:ext cx="27432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69484AD4-4910-5D40-8D60-4E786FD77DE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2263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109219-62BB-67D4-9CA4-0B7C242A28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185" y="466507"/>
            <a:ext cx="4562400" cy="1325563"/>
          </a:xfrm>
        </p:spPr>
        <p:txBody>
          <a:bodyPr>
            <a:normAutofit/>
          </a:bodyPr>
          <a:lstStyle>
            <a:lvl1pPr>
              <a:defRPr sz="2600" b="1" i="0">
                <a:latin typeface="Montserrat" pitchFamily="2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03F466B-4A27-7334-9878-D2B36E03E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943" y="1933106"/>
            <a:ext cx="10515600" cy="4351338"/>
          </a:xfrm>
        </p:spPr>
        <p:txBody>
          <a:bodyPr>
            <a:normAutofit/>
          </a:bodyPr>
          <a:lstStyle>
            <a:lvl1pPr algn="l">
              <a:defRPr sz="2000" b="0" i="0">
                <a:latin typeface="Montserrat Medium" pitchFamily="2" charset="0"/>
              </a:defRPr>
            </a:lvl1pPr>
            <a:lvl2pPr algn="l">
              <a:defRPr sz="1800" b="0" i="0">
                <a:latin typeface="Montserrat Medium" pitchFamily="2" charset="0"/>
              </a:defRPr>
            </a:lvl2pPr>
            <a:lvl3pPr algn="l">
              <a:defRPr sz="1600" b="0" i="0">
                <a:latin typeface="Montserrat Medium" pitchFamily="2" charset="0"/>
              </a:defRPr>
            </a:lvl3pPr>
            <a:lvl4pPr algn="l">
              <a:defRPr sz="1400" b="0" i="0">
                <a:latin typeface="Montserrat Medium" pitchFamily="2" charset="0"/>
              </a:defRPr>
            </a:lvl4pPr>
            <a:lvl5pPr algn="l">
              <a:defRPr sz="1400" b="0" i="0">
                <a:latin typeface="Montserrat Medium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276FB74-2889-AC72-A200-03DB4C805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560F2-CACF-3B4E-BC4E-A8BC69140448}" type="datetime1">
              <a:rPr lang="ru-RU" smtClean="0"/>
              <a:pPr/>
              <a:t>20.07.2022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0C63614-FE25-3964-6912-271872AD2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3186376E-A24E-CF48-8668-84E25D994E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355" y="153758"/>
            <a:ext cx="4248404" cy="42109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3C6A4CC7-46CE-FFB4-45B2-D3A40E52A8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6019"/>
          <a:stretch/>
        </p:blipFill>
        <p:spPr>
          <a:xfrm rot="10800000">
            <a:off x="9582614" y="-7434"/>
            <a:ext cx="2609385" cy="713563"/>
          </a:xfrm>
          <a:prstGeom prst="rect">
            <a:avLst/>
          </a:prstGeom>
        </p:spPr>
      </p:pic>
      <p:sp>
        <p:nvSpPr>
          <p:cNvPr id="16" name="Номер слайда 5">
            <a:extLst>
              <a:ext uri="{FF2B5EF4-FFF2-40B4-BE49-F238E27FC236}">
                <a16:creationId xmlns="" xmlns:a16="http://schemas.microsoft.com/office/drawing/2014/main" id="{47CBACA0-E048-437A-C424-70F604002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9987" y="190714"/>
            <a:ext cx="27432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69484AD4-4910-5D40-8D60-4E786FD77DE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68047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FA5CE91-A6C8-78B4-4BAF-2D96FE937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79306" y="2160972"/>
            <a:ext cx="10515600" cy="2852737"/>
          </a:xfrm>
        </p:spPr>
        <p:txBody>
          <a:bodyPr anchor="b">
            <a:normAutofit/>
          </a:bodyPr>
          <a:lstStyle>
            <a:lvl1pPr>
              <a:defRPr sz="2600">
                <a:latin typeface="Dela Gothic One" pitchFamily="2" charset="-128"/>
                <a:ea typeface="Dela Gothic One" pitchFamily="2" charset="-128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 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60CEBAB-7C64-0F74-B3CB-752CEEC3E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A532-DE01-9B48-9167-CF38CF05C394}" type="datetime1">
              <a:rPr lang="ru-RU" smtClean="0"/>
              <a:pPr/>
              <a:t>20.07.2022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969FCF3-3C98-3712-0507-4AF444C19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F7A3EF40-06C4-959D-1666-3157C1F55C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8889" t="6481" r="10009" b="5372"/>
          <a:stretch/>
        </p:blipFill>
        <p:spPr>
          <a:xfrm>
            <a:off x="441019" y="1079500"/>
            <a:ext cx="704850" cy="45339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776B6837-F113-94CB-21A5-E9113F21F6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2147" y="5925131"/>
            <a:ext cx="5975350" cy="691179"/>
          </a:xfrm>
          <a:prstGeom prst="rect">
            <a:avLst/>
          </a:prstGeom>
        </p:spPr>
      </p:pic>
      <p:sp>
        <p:nvSpPr>
          <p:cNvPr id="15" name="Номер слайда 5">
            <a:extLst>
              <a:ext uri="{FF2B5EF4-FFF2-40B4-BE49-F238E27FC236}">
                <a16:creationId xmlns="" xmlns:a16="http://schemas.microsoft.com/office/drawing/2014/main" id="{622E2CF1-EDEF-5E2F-C1F1-70CCD067E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9987" y="190714"/>
            <a:ext cx="27432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69484AD4-4910-5D40-8D60-4E786FD77DE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51356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FA5CE91-A6C8-78B4-4BAF-2D96FE937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4610" y="-1299680"/>
            <a:ext cx="10515600" cy="2852737"/>
          </a:xfrm>
        </p:spPr>
        <p:txBody>
          <a:bodyPr anchor="b">
            <a:normAutofit/>
          </a:bodyPr>
          <a:lstStyle>
            <a:lvl1pPr>
              <a:defRPr sz="2600">
                <a:latin typeface="Dela Gothic One" pitchFamily="2" charset="-128"/>
                <a:ea typeface="Dela Gothic One" pitchFamily="2" charset="-128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 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60CEBAB-7C64-0F74-B3CB-752CEEC3E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A532-DE01-9B48-9167-CF38CF05C394}" type="datetime1">
              <a:rPr lang="ru-RU" smtClean="0"/>
              <a:pPr/>
              <a:t>20.07.2022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969FCF3-3C98-3712-0507-4AF444C19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6FED707-59C9-1715-8F92-F7D2A66386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355" y="153758"/>
            <a:ext cx="4248404" cy="421097"/>
          </a:xfrm>
          <a:prstGeom prst="rect">
            <a:avLst/>
          </a:prstGeom>
        </p:spPr>
      </p:pic>
      <p:sp>
        <p:nvSpPr>
          <p:cNvPr id="12" name="Номер слайда 5">
            <a:extLst>
              <a:ext uri="{FF2B5EF4-FFF2-40B4-BE49-F238E27FC236}">
                <a16:creationId xmlns="" xmlns:a16="http://schemas.microsoft.com/office/drawing/2014/main" id="{03D11A2B-5DB6-DF84-FF52-8DD9A581C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9987" y="190714"/>
            <a:ext cx="27432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69484AD4-4910-5D40-8D60-4E786FD77DE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2608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D2977D-4D21-9E6F-BCBF-90A0B7068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42" y="4860863"/>
            <a:ext cx="10515600" cy="1325563"/>
          </a:xfrm>
        </p:spPr>
        <p:txBody>
          <a:bodyPr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Dela Gothic One" pitchFamily="2" charset="-128"/>
                <a:ea typeface="Dela Gothic One" pitchFamily="2" charset="-128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Номер слайда 5">
            <a:extLst>
              <a:ext uri="{FF2B5EF4-FFF2-40B4-BE49-F238E27FC236}">
                <a16:creationId xmlns="" xmlns:a16="http://schemas.microsoft.com/office/drawing/2014/main" id="{768B1815-CFF9-5083-6B96-A2B6E6336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9987" y="190714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69484AD4-4910-5D40-8D60-4E786FD77DE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506927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6EC96A81-CD1E-086D-AA64-F518CC85A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F754-7C41-9C45-BA82-BA78E70450C0}" type="datetime1">
              <a:rPr lang="ru-RU" smtClean="0"/>
              <a:pPr/>
              <a:t>20.07.2022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EB3D6FE0-8896-8B37-A521-748BB564A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E1C72A2-1D58-43F1-0B15-C32630890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5511" y="222836"/>
            <a:ext cx="27432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69484AD4-4910-5D40-8D60-4E786FD77D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F9043C6-237C-79F8-95D4-09BF895B809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3456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6EC96A81-CD1E-086D-AA64-F518CC85A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F754-7C41-9C45-BA82-BA78E70450C0}" type="datetime1">
              <a:rPr lang="ru-RU" smtClean="0"/>
              <a:pPr/>
              <a:t>20.07.2022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EB3D6FE0-8896-8B37-A521-748BB564A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F9043C6-237C-79F8-95D4-09BF895B809B}"/>
              </a:ext>
            </a:extLst>
          </p:cNvPr>
          <p:cNvSpPr/>
          <p:nvPr userDrawn="1"/>
        </p:nvSpPr>
        <p:spPr>
          <a:xfrm>
            <a:off x="0" y="1842868"/>
            <a:ext cx="12192000" cy="50151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5">
            <a:extLst>
              <a:ext uri="{FF2B5EF4-FFF2-40B4-BE49-F238E27FC236}">
                <a16:creationId xmlns="" xmlns:a16="http://schemas.microsoft.com/office/drawing/2014/main" id="{8EA32259-950A-CE40-35D8-BAEB43667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9987" y="190714"/>
            <a:ext cx="27432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69484AD4-4910-5D40-8D60-4E786FD77DE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81837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6"/>
          <p:cNvSpPr>
            <a:spLocks noGrp="1"/>
          </p:cNvSpPr>
          <p:nvPr userDrawn="1">
            <p:ph type="sldNum" sz="quarter" idx="4"/>
          </p:nvPr>
        </p:nvSpPr>
        <p:spPr>
          <a:xfrm>
            <a:off x="323851" y="6415208"/>
            <a:ext cx="2844800" cy="365125"/>
          </a:xfrm>
          <a:prstGeom prst="rect">
            <a:avLst/>
          </a:prstGeom>
        </p:spPr>
        <p:txBody>
          <a:bodyPr anchor="ctr"/>
          <a:lstStyle/>
          <a:p>
            <a:fld id="{3057C0BC-B1C2-4E7D-A551-C365F30B92D1}" type="slidenum">
              <a:rPr lang="ru-RU" sz="160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‹#›</a:t>
            </a:fld>
            <a:endParaRPr lang="ru-RU" sz="1600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836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1414FF-D676-33F6-DD8F-0DE10856E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BA11CC1-A45B-804C-635D-62ED7EB78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8321AAC-8C92-A932-085D-94EF83E142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E7F2E-4D52-4B4A-B3CC-D760B297C363}" type="datetime1">
              <a:rPr lang="ru-RU" smtClean="0"/>
              <a:pPr/>
              <a:t>20.07.2022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3835C8E-A4CB-85F0-912D-E9E9227F7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7C18839-F8DA-BB56-980F-C3BE74FD44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84AD4-4910-5D40-8D60-4E786FD77D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5059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4" r:id="rId5"/>
    <p:sldLayoutId id="2147483655" r:id="rId6"/>
    <p:sldLayoutId id="2147483661" r:id="rId7"/>
    <p:sldLayoutId id="2147483663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9770" y="2578090"/>
            <a:ext cx="10515600" cy="1325563"/>
          </a:xfrm>
        </p:spPr>
        <p:txBody>
          <a:bodyPr>
            <a:noAutofit/>
          </a:bodyPr>
          <a:lstStyle/>
          <a:p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>
                <a:solidFill>
                  <a:srgbClr val="C00000"/>
                </a:solidFill>
              </a:rPr>
              <a:t>ТЫ</a:t>
            </a:r>
            <a:br>
              <a:rPr lang="ru-RU" sz="7200" dirty="0" smtClean="0">
                <a:solidFill>
                  <a:srgbClr val="C00000"/>
                </a:solidFill>
              </a:rPr>
            </a:br>
            <a:r>
              <a:rPr lang="ru-RU" sz="7200" dirty="0" smtClean="0">
                <a:solidFill>
                  <a:srgbClr val="C00000"/>
                </a:solidFill>
              </a:rPr>
              <a:t>В ХОРОШЕЙ КОМПАНИИ!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84AD4-4910-5D40-8D60-4E786FD77DEB}" type="slidenum">
              <a:rPr lang="ru-RU" smtClean="0"/>
              <a:pPr/>
              <a:t>1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065" r="25775" b="28168"/>
          <a:stretch/>
        </p:blipFill>
        <p:spPr>
          <a:xfrm>
            <a:off x="7555053" y="1745772"/>
            <a:ext cx="4193061" cy="49262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7794" y="208896"/>
            <a:ext cx="44072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FFF4E34-3602-5C98-EFEB-D799ED8F896F}"/>
              </a:ext>
            </a:extLst>
          </p:cNvPr>
          <p:cNvSpPr txBox="1"/>
          <p:nvPr/>
        </p:nvSpPr>
        <p:spPr>
          <a:xfrm>
            <a:off x="477794" y="344925"/>
            <a:ext cx="28008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Montserrat" panose="02000000000000000000" pitchFamily="2" charset="0"/>
                <a:ea typeface="Montserrat" panose="02000000000000000000" pitchFamily="2" charset="0"/>
              </a:rPr>
              <a:t>Железнодорожный транспорт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33125" b="65625" l="39000" r="6641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803" t="31591" r="32045" b="33182"/>
          <a:stretch/>
        </p:blipFill>
        <p:spPr>
          <a:xfrm>
            <a:off x="2654371" y="202586"/>
            <a:ext cx="1033309" cy="9310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71752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76A0A07-9D4C-82F6-C05F-47B456369CA6}"/>
              </a:ext>
            </a:extLst>
          </p:cNvPr>
          <p:cNvSpPr txBox="1"/>
          <p:nvPr/>
        </p:nvSpPr>
        <p:spPr>
          <a:xfrm>
            <a:off x="0" y="3298876"/>
            <a:ext cx="1219200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80"/>
              </a:lnSpc>
            </a:pPr>
            <a:r>
              <a:rPr lang="ru-RU" sz="2600" b="1" dirty="0">
                <a:solidFill>
                  <a:schemeClr val="bg1"/>
                </a:solidFill>
                <a:latin typeface="Dela Gothic One" pitchFamily="2" charset="-128"/>
                <a:ea typeface="Dela Gothic One" pitchFamily="2" charset="-128"/>
              </a:rPr>
              <a:t>О СОЗДАНИИ ОБРАЗОВАТЕЛЬНО-ПРОИЗВОДСТВЕННЫХ ЦЕНТРОВ (КЛАСТЕРОВ)</a:t>
            </a:r>
            <a:br>
              <a:rPr lang="ru-RU" sz="2600" b="1" dirty="0">
                <a:solidFill>
                  <a:schemeClr val="bg1"/>
                </a:solidFill>
                <a:latin typeface="Dela Gothic One" pitchFamily="2" charset="-128"/>
                <a:ea typeface="Dela Gothic One" pitchFamily="2" charset="-128"/>
              </a:rPr>
            </a:br>
            <a:r>
              <a:rPr lang="ru-RU" sz="2600" b="1" dirty="0">
                <a:solidFill>
                  <a:schemeClr val="bg1"/>
                </a:solidFill>
                <a:latin typeface="Dela Gothic One" pitchFamily="2" charset="-128"/>
                <a:ea typeface="Dela Gothic One" pitchFamily="2" charset="-128"/>
              </a:rPr>
              <a:t>НА ОСНОВЕ </a:t>
            </a:r>
            <a:r>
              <a:rPr lang="ru-RU" sz="2600" b="1" dirty="0" smtClean="0">
                <a:solidFill>
                  <a:schemeClr val="bg1"/>
                </a:solidFill>
                <a:latin typeface="Dela Gothic One" pitchFamily="2" charset="-128"/>
                <a:ea typeface="Dela Gothic One" pitchFamily="2" charset="-128"/>
              </a:rPr>
              <a:t>ИНТЕГАЦИИ </a:t>
            </a:r>
            <a:r>
              <a:rPr lang="ru-RU" sz="2600" b="1" dirty="0">
                <a:solidFill>
                  <a:schemeClr val="bg1"/>
                </a:solidFill>
                <a:latin typeface="Dela Gothic One" pitchFamily="2" charset="-128"/>
                <a:ea typeface="Dela Gothic One" pitchFamily="2" charset="-128"/>
              </a:rPr>
              <a:t>ОБРАЗОВАТЕЛЬНЫХ ОРГАНИЗАЦИЙ, РЕАЛИЗУЮЩИХ ПРОГРАММЫ СПО, </a:t>
            </a:r>
          </a:p>
          <a:p>
            <a:pPr algn="ctr">
              <a:lnSpc>
                <a:spcPts val="3080"/>
              </a:lnSpc>
            </a:pPr>
            <a:r>
              <a:rPr lang="ru-RU" sz="2600" b="1" dirty="0">
                <a:solidFill>
                  <a:schemeClr val="bg1"/>
                </a:solidFill>
                <a:latin typeface="Dela Gothic One" pitchFamily="2" charset="-128"/>
                <a:ea typeface="Dela Gothic One" pitchFamily="2" charset="-128"/>
              </a:rPr>
              <a:t>И ОРГАНИЗАЦИЙ, ДЕЙСТВУЮЩИХ В РЕАЛЬНОМ СЕКТОРЕ ЭКОНОМИКИ В 2022 ГОДУ.</a:t>
            </a:r>
            <a:endParaRPr lang="ru-RU" sz="2600" dirty="0">
              <a:solidFill>
                <a:schemeClr val="bg1"/>
              </a:solidFill>
              <a:latin typeface="Dela Gothic One" pitchFamily="2" charset="-128"/>
              <a:ea typeface="Dela Gothic One" pitchFamily="2" charset="-128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9EA8F11-43AD-EFDE-C485-5CC04A2C0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8285"/>
            <a:ext cx="12192000" cy="74259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316350BE-9FAB-381E-0AF8-3C39514544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49349" b="9999"/>
          <a:stretch/>
        </p:blipFill>
        <p:spPr>
          <a:xfrm>
            <a:off x="3665122" y="241015"/>
            <a:ext cx="4861757" cy="856265"/>
          </a:xfrm>
          <a:prstGeom prst="rect">
            <a:avLst/>
          </a:prstGeom>
        </p:spPr>
      </p:pic>
      <p:sp>
        <p:nvSpPr>
          <p:cNvPr id="11" name="Номер слайда 10">
            <a:extLst>
              <a:ext uri="{FF2B5EF4-FFF2-40B4-BE49-F238E27FC236}">
                <a16:creationId xmlns="" xmlns:a16="http://schemas.microsoft.com/office/drawing/2014/main" id="{737842F3-69AF-DE05-9F6C-9CBFB34F5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5511" y="222836"/>
            <a:ext cx="2743200" cy="365125"/>
          </a:xfrm>
        </p:spPr>
        <p:txBody>
          <a:bodyPr/>
          <a:lstStyle/>
          <a:p>
            <a:fld id="{69484AD4-4910-5D40-8D60-4E786FD77DEB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33125" b="65625" l="39000" r="6641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803" t="31591" r="32045" b="33182"/>
          <a:stretch/>
        </p:blipFill>
        <p:spPr>
          <a:xfrm>
            <a:off x="11158691" y="874110"/>
            <a:ext cx="1033309" cy="9310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805119"/>
            <a:ext cx="12192000" cy="5052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FFF4E34-3602-5C98-EFEB-D799ED8F896F}"/>
              </a:ext>
            </a:extLst>
          </p:cNvPr>
          <p:cNvSpPr txBox="1"/>
          <p:nvPr/>
        </p:nvSpPr>
        <p:spPr>
          <a:xfrm>
            <a:off x="9745362" y="1804719"/>
            <a:ext cx="22133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Montserrat" panose="02000000000000000000" pitchFamily="2" charset="0"/>
                <a:ea typeface="Montserrat" panose="02000000000000000000" pitchFamily="2" charset="0"/>
              </a:rPr>
              <a:t>Железнодорожный транспорт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/>
          <a:srcRect l="15702" t="9178" r="14663" b="759"/>
          <a:stretch/>
        </p:blipFill>
        <p:spPr>
          <a:xfrm>
            <a:off x="302084" y="1740877"/>
            <a:ext cx="5346466" cy="3745524"/>
          </a:xfrm>
          <a:prstGeom prst="rect">
            <a:avLst/>
          </a:prstGeom>
          <a:ln w="34925" cap="sq" cmpd="dbl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/>
          <a:srcRect l="15600" t="8184" r="14350" b="1261"/>
          <a:stretch/>
        </p:blipFill>
        <p:spPr>
          <a:xfrm>
            <a:off x="6446520" y="2688629"/>
            <a:ext cx="5483716" cy="3839775"/>
          </a:xfrm>
          <a:prstGeom prst="rect">
            <a:avLst/>
          </a:prstGeom>
          <a:ln w="34925" cap="sq" cmpd="dbl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84" y="5654861"/>
            <a:ext cx="2090088" cy="105897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54787" y="5586966"/>
            <a:ext cx="1261832" cy="11598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3182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805118"/>
            <a:ext cx="12192000" cy="5052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9EA8F11-43AD-EFDE-C485-5CC04A2C0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8285"/>
            <a:ext cx="12192000" cy="74259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316350BE-9FAB-381E-0AF8-3C39514544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49349" b="9999"/>
          <a:stretch/>
        </p:blipFill>
        <p:spPr>
          <a:xfrm>
            <a:off x="3665122" y="241015"/>
            <a:ext cx="4861757" cy="856265"/>
          </a:xfrm>
          <a:prstGeom prst="rect">
            <a:avLst/>
          </a:prstGeom>
        </p:spPr>
      </p:pic>
      <p:sp>
        <p:nvSpPr>
          <p:cNvPr id="11" name="Номер слайда 10">
            <a:extLst>
              <a:ext uri="{FF2B5EF4-FFF2-40B4-BE49-F238E27FC236}">
                <a16:creationId xmlns="" xmlns:a16="http://schemas.microsoft.com/office/drawing/2014/main" id="{737842F3-69AF-DE05-9F6C-9CBFB34F5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5511" y="222836"/>
            <a:ext cx="2743200" cy="365125"/>
          </a:xfrm>
        </p:spPr>
        <p:txBody>
          <a:bodyPr/>
          <a:lstStyle/>
          <a:p>
            <a:fld id="{69484AD4-4910-5D40-8D60-4E786FD77DEB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33125" b="65625" l="39000" r="6641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803" t="31591" r="32045" b="33182"/>
          <a:stretch/>
        </p:blipFill>
        <p:spPr>
          <a:xfrm>
            <a:off x="11158691" y="874110"/>
            <a:ext cx="1033309" cy="9310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FFF4E34-3602-5C98-EFEB-D799ED8F896F}"/>
              </a:ext>
            </a:extLst>
          </p:cNvPr>
          <p:cNvSpPr txBox="1"/>
          <p:nvPr/>
        </p:nvSpPr>
        <p:spPr>
          <a:xfrm>
            <a:off x="9745362" y="1804719"/>
            <a:ext cx="22133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Montserrat" panose="02000000000000000000" pitchFamily="2" charset="0"/>
                <a:ea typeface="Montserrat" panose="02000000000000000000" pitchFamily="2" charset="0"/>
              </a:rPr>
              <a:t>Железнодорожный транспорт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3" y="1805118"/>
            <a:ext cx="4423444" cy="2853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51870398"/>
              </p:ext>
            </p:extLst>
          </p:nvPr>
        </p:nvGraphicFramePr>
        <p:xfrm>
          <a:off x="4654296" y="2562240"/>
          <a:ext cx="7214234" cy="20330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618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523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СПЕЦИАЛЬНОСТЬ: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ПРОФЕССИИ:</a:t>
                      </a:r>
                      <a:endParaRPr lang="ru-RU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23.02.06 </a:t>
                      </a:r>
                      <a:r>
                        <a:rPr lang="ru-RU" sz="1800" b="0" dirty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Техническая эксплуатация </a:t>
                      </a:r>
                      <a:r>
                        <a:rPr lang="ru-RU" sz="1800" b="0" dirty="0" smtClean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подвижного состава железных </a:t>
                      </a:r>
                      <a:r>
                        <a:rPr lang="ru-RU" sz="1800" b="0" dirty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дорог</a:t>
                      </a:r>
                      <a:endParaRPr lang="ru-RU" sz="1800" b="0" dirty="0"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Помощник машиниста электровоза</a:t>
                      </a:r>
                      <a:endParaRPr lang="ru-RU" sz="1200" b="1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Помощник машиниста тепловоза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Осмотрщик- ремонтник вагонов</a:t>
                      </a:r>
                      <a:endParaRPr lang="ru-RU" sz="16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110280" y="4658578"/>
            <a:ext cx="6272732" cy="1241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67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Основной работодатель: </a:t>
            </a:r>
          </a:p>
          <a:p>
            <a:r>
              <a:rPr lang="ru-RU" sz="1867" b="1" u="sng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Северная </a:t>
            </a:r>
            <a:r>
              <a:rPr lang="ru-RU" sz="1867" b="1" u="sng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дирекция тяги</a:t>
            </a:r>
          </a:p>
          <a:p>
            <a:r>
              <a:rPr lang="ru-RU" sz="1867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…. </a:t>
            </a:r>
            <a:r>
              <a:rPr lang="ru-RU" sz="1867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тыс. </a:t>
            </a:r>
            <a:r>
              <a:rPr lang="ru-RU" sz="1867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работников</a:t>
            </a:r>
            <a:endParaRPr lang="ru-RU" sz="1867" b="1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867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…. </a:t>
            </a:r>
            <a:r>
              <a:rPr lang="ru-RU" sz="1867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эксплуатационных локомотивных </a:t>
            </a:r>
            <a:r>
              <a:rPr lang="ru-RU" sz="1867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депо  </a:t>
            </a:r>
            <a:endParaRPr lang="ru-RU" sz="1867" b="1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93292" y="5038657"/>
            <a:ext cx="5465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Средний </a:t>
            </a:r>
            <a:r>
              <a:rPr lang="ru-RU" sz="1400" b="1" u="sng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заработок по </a:t>
            </a:r>
            <a:r>
              <a:rPr lang="ru-RU" sz="1400" b="1" u="sng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основным профессиям:</a:t>
            </a:r>
          </a:p>
          <a:p>
            <a:endParaRPr lang="ru-RU" sz="1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525105" y="5423146"/>
            <a:ext cx="53752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Машинист локомотива – </a:t>
            </a:r>
            <a:r>
              <a:rPr lang="ru-RU" sz="14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…. </a:t>
            </a:r>
            <a:r>
              <a:rPr lang="ru-RU" sz="14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тыс. руб.</a:t>
            </a:r>
          </a:p>
          <a:p>
            <a:endParaRPr lang="ru-RU" sz="1400" b="1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4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Помощник машиниста локомотива - </a:t>
            </a:r>
            <a:r>
              <a:rPr lang="ru-RU" sz="14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…. </a:t>
            </a:r>
            <a:r>
              <a:rPr lang="ru-RU" sz="14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тыс. руб.</a:t>
            </a:r>
          </a:p>
          <a:p>
            <a:endParaRPr lang="ru-RU" sz="1400" b="1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0280" y="6107831"/>
            <a:ext cx="6818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8-…-…-..-… - Иванов Иван Иванович</a:t>
            </a:r>
            <a:endParaRPr lang="ru-RU" sz="1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908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76A0A07-9D4C-82F6-C05F-47B456369CA6}"/>
              </a:ext>
            </a:extLst>
          </p:cNvPr>
          <p:cNvSpPr txBox="1"/>
          <p:nvPr/>
        </p:nvSpPr>
        <p:spPr>
          <a:xfrm>
            <a:off x="0" y="3298876"/>
            <a:ext cx="1219200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80"/>
              </a:lnSpc>
            </a:pPr>
            <a:r>
              <a:rPr lang="ru-RU" sz="2600" b="1" dirty="0">
                <a:solidFill>
                  <a:schemeClr val="bg1"/>
                </a:solidFill>
                <a:latin typeface="Dela Gothic One" pitchFamily="2" charset="-128"/>
                <a:ea typeface="Dela Gothic One" pitchFamily="2" charset="-128"/>
              </a:rPr>
              <a:t>О СОЗДАНИИ ОБРАЗОВАТЕЛЬНО-ПРОИЗВОДСТВЕННЫХ ЦЕНТРОВ (КЛАСТЕРОВ)</a:t>
            </a:r>
            <a:br>
              <a:rPr lang="ru-RU" sz="2600" b="1" dirty="0">
                <a:solidFill>
                  <a:schemeClr val="bg1"/>
                </a:solidFill>
                <a:latin typeface="Dela Gothic One" pitchFamily="2" charset="-128"/>
                <a:ea typeface="Dela Gothic One" pitchFamily="2" charset="-128"/>
              </a:rPr>
            </a:br>
            <a:r>
              <a:rPr lang="ru-RU" sz="2600" b="1" dirty="0">
                <a:solidFill>
                  <a:schemeClr val="bg1"/>
                </a:solidFill>
                <a:latin typeface="Dela Gothic One" pitchFamily="2" charset="-128"/>
                <a:ea typeface="Dela Gothic One" pitchFamily="2" charset="-128"/>
              </a:rPr>
              <a:t>НА ОСНОВЕ </a:t>
            </a:r>
            <a:r>
              <a:rPr lang="ru-RU" sz="2600" b="1" dirty="0" smtClean="0">
                <a:solidFill>
                  <a:schemeClr val="bg1"/>
                </a:solidFill>
                <a:latin typeface="Dela Gothic One" pitchFamily="2" charset="-128"/>
                <a:ea typeface="Dela Gothic One" pitchFamily="2" charset="-128"/>
              </a:rPr>
              <a:t>ИНТЕГАЦИИ </a:t>
            </a:r>
            <a:r>
              <a:rPr lang="ru-RU" sz="2600" b="1" dirty="0">
                <a:solidFill>
                  <a:schemeClr val="bg1"/>
                </a:solidFill>
                <a:latin typeface="Dela Gothic One" pitchFamily="2" charset="-128"/>
                <a:ea typeface="Dela Gothic One" pitchFamily="2" charset="-128"/>
              </a:rPr>
              <a:t>ОБРАЗОВАТЕЛЬНЫХ ОРГАНИЗАЦИЙ, РЕАЛИЗУЮЩИХ ПРОГРАММЫ СПО, </a:t>
            </a:r>
          </a:p>
          <a:p>
            <a:pPr algn="ctr">
              <a:lnSpc>
                <a:spcPts val="3080"/>
              </a:lnSpc>
            </a:pPr>
            <a:r>
              <a:rPr lang="ru-RU" sz="2600" b="1" dirty="0">
                <a:solidFill>
                  <a:schemeClr val="bg1"/>
                </a:solidFill>
                <a:latin typeface="Dela Gothic One" pitchFamily="2" charset="-128"/>
                <a:ea typeface="Dela Gothic One" pitchFamily="2" charset="-128"/>
              </a:rPr>
              <a:t>И ОРГАНИЗАЦИЙ, ДЕЙСТВУЮЩИХ В РЕАЛЬНОМ СЕКТОРЕ ЭКОНОМИКИ В 2022 ГОДУ.</a:t>
            </a:r>
            <a:endParaRPr lang="ru-RU" sz="2600" dirty="0">
              <a:solidFill>
                <a:schemeClr val="bg1"/>
              </a:solidFill>
              <a:latin typeface="Dela Gothic One" pitchFamily="2" charset="-128"/>
              <a:ea typeface="Dela Gothic One" pitchFamily="2" charset="-128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9EA8F11-43AD-EFDE-C485-5CC04A2C0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8285"/>
            <a:ext cx="12192000" cy="80643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316350BE-9FAB-381E-0AF8-3C39514544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49349" b="9999"/>
          <a:stretch/>
        </p:blipFill>
        <p:spPr>
          <a:xfrm>
            <a:off x="3665122" y="241015"/>
            <a:ext cx="4861757" cy="856265"/>
          </a:xfrm>
          <a:prstGeom prst="rect">
            <a:avLst/>
          </a:prstGeom>
        </p:spPr>
      </p:pic>
      <p:sp>
        <p:nvSpPr>
          <p:cNvPr id="11" name="Номер слайда 10">
            <a:extLst>
              <a:ext uri="{FF2B5EF4-FFF2-40B4-BE49-F238E27FC236}">
                <a16:creationId xmlns="" xmlns:a16="http://schemas.microsoft.com/office/drawing/2014/main" id="{737842F3-69AF-DE05-9F6C-9CBFB34F5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5511" y="222836"/>
            <a:ext cx="2743200" cy="365125"/>
          </a:xfrm>
        </p:spPr>
        <p:txBody>
          <a:bodyPr/>
          <a:lstStyle/>
          <a:p>
            <a:fld id="{69484AD4-4910-5D40-8D60-4E786FD77DEB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33125" b="65625" l="39000" r="6641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803" t="31591" r="32045" b="33182"/>
          <a:stretch/>
        </p:blipFill>
        <p:spPr>
          <a:xfrm>
            <a:off x="11158691" y="874110"/>
            <a:ext cx="1033309" cy="9310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65903" y="1814072"/>
            <a:ext cx="12257903" cy="5052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FFF4E34-3602-5C98-EFEB-D799ED8F896F}"/>
              </a:ext>
            </a:extLst>
          </p:cNvPr>
          <p:cNvSpPr txBox="1"/>
          <p:nvPr/>
        </p:nvSpPr>
        <p:spPr>
          <a:xfrm>
            <a:off x="9745362" y="1804719"/>
            <a:ext cx="22133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Montserrat" panose="02000000000000000000" pitchFamily="2" charset="0"/>
                <a:ea typeface="Montserrat" panose="02000000000000000000" pitchFamily="2" charset="0"/>
              </a:rPr>
              <a:t>Железнодорожный транспорт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3" t="-1614" r="-663" b="14842"/>
          <a:stretch/>
        </p:blipFill>
        <p:spPr>
          <a:xfrm>
            <a:off x="39485" y="1675613"/>
            <a:ext cx="4085187" cy="2589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7442752" y="4464016"/>
            <a:ext cx="460521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u="sng" dirty="0" smtClean="0"/>
          </a:p>
          <a:p>
            <a:r>
              <a:rPr lang="ru-RU" sz="1400" b="1" u="sng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Средний заработок</a:t>
            </a:r>
          </a:p>
          <a:p>
            <a:r>
              <a:rPr lang="ru-RU" sz="1400" b="1" u="sng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основным профессиям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6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Монтер </a:t>
            </a:r>
            <a:r>
              <a:rPr lang="ru-RU" sz="16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пути – </a:t>
            </a:r>
            <a:r>
              <a:rPr lang="ru-RU" sz="16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55 тыс</a:t>
            </a:r>
            <a:r>
              <a:rPr lang="ru-RU" sz="16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руб.</a:t>
            </a:r>
          </a:p>
          <a:p>
            <a:endParaRPr lang="ru-RU" sz="1600" b="1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6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Сигналист – </a:t>
            </a:r>
            <a:r>
              <a:rPr lang="ru-RU" sz="16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46 </a:t>
            </a:r>
            <a:r>
              <a:rPr lang="ru-RU" sz="16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тыс. </a:t>
            </a:r>
            <a:r>
              <a:rPr lang="ru-RU" sz="16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33563" y="4464016"/>
            <a:ext cx="6686365" cy="1241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67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Основной работодатель: </a:t>
            </a:r>
          </a:p>
          <a:p>
            <a:r>
              <a:rPr lang="ru-RU" sz="1867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Северная </a:t>
            </a:r>
            <a:r>
              <a:rPr lang="ru-RU" sz="1867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дирекция </a:t>
            </a:r>
            <a:r>
              <a:rPr lang="ru-RU" sz="1867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инфраструктуры</a:t>
            </a:r>
          </a:p>
          <a:p>
            <a:r>
              <a:rPr lang="ru-RU" sz="1867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11,544</a:t>
            </a:r>
            <a:r>
              <a:rPr lang="ru-RU" sz="1867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тыс. работников </a:t>
            </a:r>
          </a:p>
          <a:p>
            <a:r>
              <a:rPr lang="ru-RU" sz="1867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42</a:t>
            </a:r>
            <a:r>
              <a:rPr lang="ru-RU" sz="1867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подразделения </a:t>
            </a:r>
            <a:r>
              <a:rPr lang="ru-RU" sz="1867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 </a:t>
            </a:r>
            <a:r>
              <a:rPr lang="ru-RU" sz="1867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</a:t>
            </a:r>
            <a:r>
              <a:rPr lang="ru-RU" sz="1867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дистанции </a:t>
            </a:r>
            <a:r>
              <a:rPr lang="ru-RU" sz="1867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пути 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3264237"/>
              </p:ext>
            </p:extLst>
          </p:nvPr>
        </p:nvGraphicFramePr>
        <p:xfrm>
          <a:off x="4164157" y="2491924"/>
          <a:ext cx="7020755" cy="1752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66355">
                  <a:extLst>
                    <a:ext uri="{9D8B030D-6E8A-4147-A177-3AD203B41FA5}">
                      <a16:colId xmlns="" xmlns:a16="http://schemas.microsoft.com/office/drawing/2014/main" val="1895996784"/>
                    </a:ext>
                  </a:extLst>
                </a:gridCol>
                <a:gridCol w="3554400">
                  <a:extLst>
                    <a:ext uri="{9D8B030D-6E8A-4147-A177-3AD203B41FA5}">
                      <a16:colId xmlns="" xmlns:a16="http://schemas.microsoft.com/office/drawing/2014/main" val="12833015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СПЕЦИАЛЬНОСТЬ: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kern="1200" dirty="0" smtClean="0"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08.02.10 </a:t>
                      </a:r>
                      <a:r>
                        <a:rPr lang="ru-RU" sz="2000" b="0" kern="1200" dirty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Строительство железных дорог, путь и путевое хозяйство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ПРОФЕССИИ: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Монтер пути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Сигналист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Машинист ЖДСМ</a:t>
                      </a:r>
                      <a:endParaRPr lang="ru-RU" sz="20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5722876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10280" y="6107831"/>
            <a:ext cx="6818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(4852) 79-82-17</a:t>
            </a:r>
            <a:r>
              <a:rPr lang="ru-RU" sz="1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Оловянишникова Мария Сергеевна</a:t>
            </a:r>
            <a:endParaRPr lang="ru-RU" sz="1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782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76A0A07-9D4C-82F6-C05F-47B456369CA6}"/>
              </a:ext>
            </a:extLst>
          </p:cNvPr>
          <p:cNvSpPr txBox="1"/>
          <p:nvPr/>
        </p:nvSpPr>
        <p:spPr>
          <a:xfrm>
            <a:off x="0" y="3298876"/>
            <a:ext cx="1219200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80"/>
              </a:lnSpc>
            </a:pPr>
            <a:r>
              <a:rPr lang="ru-RU" sz="2600" b="1" dirty="0">
                <a:solidFill>
                  <a:schemeClr val="bg1"/>
                </a:solidFill>
                <a:latin typeface="Dela Gothic One" pitchFamily="2" charset="-128"/>
                <a:ea typeface="Dela Gothic One" pitchFamily="2" charset="-128"/>
              </a:rPr>
              <a:t>О СОЗДАНИИ ОБРАЗОВАТЕЛЬНО-ПРОИЗВОДСТВЕННЫХ ЦЕНТРОВ (КЛАСТЕРОВ)</a:t>
            </a:r>
            <a:br>
              <a:rPr lang="ru-RU" sz="2600" b="1" dirty="0">
                <a:solidFill>
                  <a:schemeClr val="bg1"/>
                </a:solidFill>
                <a:latin typeface="Dela Gothic One" pitchFamily="2" charset="-128"/>
                <a:ea typeface="Dela Gothic One" pitchFamily="2" charset="-128"/>
              </a:rPr>
            </a:br>
            <a:r>
              <a:rPr lang="ru-RU" sz="2600" b="1" dirty="0">
                <a:solidFill>
                  <a:schemeClr val="bg1"/>
                </a:solidFill>
                <a:latin typeface="Dela Gothic One" pitchFamily="2" charset="-128"/>
                <a:ea typeface="Dela Gothic One" pitchFamily="2" charset="-128"/>
              </a:rPr>
              <a:t>НА ОСНОВЕ </a:t>
            </a:r>
            <a:r>
              <a:rPr lang="ru-RU" sz="2600" b="1" dirty="0" smtClean="0">
                <a:solidFill>
                  <a:schemeClr val="bg1"/>
                </a:solidFill>
                <a:latin typeface="Dela Gothic One" pitchFamily="2" charset="-128"/>
                <a:ea typeface="Dela Gothic One" pitchFamily="2" charset="-128"/>
              </a:rPr>
              <a:t>ИНТЕГАЦИИ </a:t>
            </a:r>
            <a:r>
              <a:rPr lang="ru-RU" sz="2600" b="1" dirty="0">
                <a:solidFill>
                  <a:schemeClr val="bg1"/>
                </a:solidFill>
                <a:latin typeface="Dela Gothic One" pitchFamily="2" charset="-128"/>
                <a:ea typeface="Dela Gothic One" pitchFamily="2" charset="-128"/>
              </a:rPr>
              <a:t>ОБРАЗОВАТЕЛЬНЫХ ОРГАНИЗАЦИЙ, РЕАЛИЗУЮЩИХ ПРОГРАММЫ СПО, </a:t>
            </a:r>
          </a:p>
          <a:p>
            <a:pPr algn="ctr">
              <a:lnSpc>
                <a:spcPts val="3080"/>
              </a:lnSpc>
            </a:pPr>
            <a:r>
              <a:rPr lang="ru-RU" sz="2600" b="1" dirty="0">
                <a:solidFill>
                  <a:schemeClr val="bg1"/>
                </a:solidFill>
                <a:latin typeface="Dela Gothic One" pitchFamily="2" charset="-128"/>
                <a:ea typeface="Dela Gothic One" pitchFamily="2" charset="-128"/>
              </a:rPr>
              <a:t>И ОРГАНИЗАЦИЙ, ДЕЙСТВУЮЩИХ В РЕАЛЬНОМ СЕКТОРЕ ЭКОНОМИКИ В 2022 ГОДУ.</a:t>
            </a:r>
            <a:endParaRPr lang="ru-RU" sz="2600" dirty="0">
              <a:solidFill>
                <a:schemeClr val="bg1"/>
              </a:solidFill>
              <a:latin typeface="Dela Gothic One" pitchFamily="2" charset="-128"/>
              <a:ea typeface="Dela Gothic One" pitchFamily="2" charset="-128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9EA8F11-43AD-EFDE-C485-5CC04A2C0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8285"/>
            <a:ext cx="12192000" cy="74259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316350BE-9FAB-381E-0AF8-3C39514544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49349" b="9999"/>
          <a:stretch/>
        </p:blipFill>
        <p:spPr>
          <a:xfrm>
            <a:off x="3665122" y="241015"/>
            <a:ext cx="4861757" cy="856265"/>
          </a:xfrm>
          <a:prstGeom prst="rect">
            <a:avLst/>
          </a:prstGeom>
        </p:spPr>
      </p:pic>
      <p:sp>
        <p:nvSpPr>
          <p:cNvPr id="11" name="Номер слайда 10">
            <a:extLst>
              <a:ext uri="{FF2B5EF4-FFF2-40B4-BE49-F238E27FC236}">
                <a16:creationId xmlns="" xmlns:a16="http://schemas.microsoft.com/office/drawing/2014/main" id="{737842F3-69AF-DE05-9F6C-9CBFB34F5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5511" y="222836"/>
            <a:ext cx="2743200" cy="365125"/>
          </a:xfrm>
        </p:spPr>
        <p:txBody>
          <a:bodyPr/>
          <a:lstStyle/>
          <a:p>
            <a:fld id="{69484AD4-4910-5D40-8D60-4E786FD77DEB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33125" b="65625" l="39000" r="6641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803" t="31591" r="32045" b="33182"/>
          <a:stretch/>
        </p:blipFill>
        <p:spPr>
          <a:xfrm>
            <a:off x="11158691" y="874110"/>
            <a:ext cx="1033309" cy="9310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805119"/>
            <a:ext cx="12192000" cy="5052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FFF4E34-3602-5C98-EFEB-D799ED8F896F}"/>
              </a:ext>
            </a:extLst>
          </p:cNvPr>
          <p:cNvSpPr txBox="1"/>
          <p:nvPr/>
        </p:nvSpPr>
        <p:spPr>
          <a:xfrm>
            <a:off x="9745362" y="1804719"/>
            <a:ext cx="22133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Montserrat" panose="02000000000000000000" pitchFamily="2" charset="0"/>
                <a:ea typeface="Montserrat" panose="02000000000000000000" pitchFamily="2" charset="0"/>
              </a:rPr>
              <a:t>Железнодорожный транспорт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366" y="1740877"/>
            <a:ext cx="3458895" cy="2596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80681514"/>
              </p:ext>
            </p:extLst>
          </p:nvPr>
        </p:nvGraphicFramePr>
        <p:xfrm>
          <a:off x="4868570" y="2540547"/>
          <a:ext cx="6290121" cy="1962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05619">
                  <a:extLst>
                    <a:ext uri="{9D8B030D-6E8A-4147-A177-3AD203B41FA5}">
                      <a16:colId xmlns="" xmlns:a16="http://schemas.microsoft.com/office/drawing/2014/main" val="545048706"/>
                    </a:ext>
                  </a:extLst>
                </a:gridCol>
                <a:gridCol w="3184502">
                  <a:extLst>
                    <a:ext uri="{9D8B030D-6E8A-4147-A177-3AD203B41FA5}">
                      <a16:colId xmlns="" xmlns:a16="http://schemas.microsoft.com/office/drawing/2014/main" val="3025891496"/>
                    </a:ext>
                  </a:extLst>
                </a:gridCol>
              </a:tblGrid>
              <a:tr h="18126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СПЕЦИАЛЬНОСТЬ: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200" dirty="0" smtClean="0"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27.02.03 </a:t>
                      </a:r>
                      <a:r>
                        <a:rPr lang="ru-RU" sz="1600" b="0" kern="1200" dirty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Автоматика и телемеханика на транспорте (железнодорожном транспорте)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ПРОФЕССИИ: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Электромонтер </a:t>
                      </a:r>
                      <a:r>
                        <a:rPr lang="ru-RU" sz="16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СЦБ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Сигналист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Монтер пути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44667542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69185" y="4524616"/>
            <a:ext cx="7686929" cy="1241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67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Основной работодатель: </a:t>
            </a:r>
          </a:p>
          <a:p>
            <a:r>
              <a:rPr lang="ru-RU" sz="1867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Северная </a:t>
            </a:r>
            <a:r>
              <a:rPr lang="ru-RU" sz="1867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дирекция инфраструктуры</a:t>
            </a:r>
          </a:p>
          <a:p>
            <a:r>
              <a:rPr lang="ru-RU" sz="1867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11,544</a:t>
            </a:r>
            <a:r>
              <a:rPr lang="ru-RU" sz="1867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67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тыс. </a:t>
            </a:r>
            <a:r>
              <a:rPr lang="ru-RU" sz="1867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работников  </a:t>
            </a:r>
          </a:p>
          <a:p>
            <a:r>
              <a:rPr lang="ru-RU" sz="1867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42</a:t>
            </a:r>
            <a:r>
              <a:rPr lang="ru-RU" sz="1867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подразделения </a:t>
            </a:r>
            <a:r>
              <a:rPr lang="ru-RU" sz="1867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 </a:t>
            </a:r>
            <a:r>
              <a:rPr lang="ru-RU" sz="1867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r>
              <a:rPr lang="ru-RU" sz="1867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67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дистанций СЦБ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18060" y="4612521"/>
            <a:ext cx="45159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u="sng" dirty="0" smtClean="0"/>
          </a:p>
          <a:p>
            <a:r>
              <a:rPr lang="ru-RU" sz="1400" b="1" u="sng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Средний заработок</a:t>
            </a:r>
          </a:p>
          <a:p>
            <a:r>
              <a:rPr lang="ru-RU" sz="1400" b="1" u="sng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основным профессиям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6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электромонтер СЦБ </a:t>
            </a:r>
            <a:r>
              <a:rPr lang="ru-RU" sz="16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ru-RU" sz="16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 </a:t>
            </a:r>
            <a:r>
              <a:rPr lang="ru-RU" sz="16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тыс. руб.</a:t>
            </a:r>
          </a:p>
          <a:p>
            <a:r>
              <a:rPr lang="ru-RU" sz="16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Сигналист </a:t>
            </a:r>
            <a:r>
              <a:rPr lang="ru-RU" sz="16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ru-RU" sz="16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46</a:t>
            </a:r>
            <a:r>
              <a:rPr lang="ru-RU" sz="16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тыс. </a:t>
            </a:r>
            <a:r>
              <a:rPr lang="ru-RU" sz="16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0280" y="6107831"/>
            <a:ext cx="6818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(4852) 79-82-17 – Оловянишникова Мария Сергеевна</a:t>
            </a:r>
            <a:endParaRPr lang="ru-RU" sz="1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502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76A0A07-9D4C-82F6-C05F-47B456369CA6}"/>
              </a:ext>
            </a:extLst>
          </p:cNvPr>
          <p:cNvSpPr txBox="1"/>
          <p:nvPr/>
        </p:nvSpPr>
        <p:spPr>
          <a:xfrm>
            <a:off x="0" y="3298876"/>
            <a:ext cx="1219200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80"/>
              </a:lnSpc>
            </a:pPr>
            <a:r>
              <a:rPr lang="ru-RU" sz="2600" b="1" dirty="0">
                <a:solidFill>
                  <a:schemeClr val="bg1"/>
                </a:solidFill>
                <a:latin typeface="Dela Gothic One" pitchFamily="2" charset="-128"/>
                <a:ea typeface="Dela Gothic One" pitchFamily="2" charset="-128"/>
              </a:rPr>
              <a:t>О СОЗДАНИИ ОБРАЗОВАТЕЛЬНО-ПРОИЗВОДСТВЕННЫХ ЦЕНТРОВ (КЛАСТЕРОВ)</a:t>
            </a:r>
            <a:br>
              <a:rPr lang="ru-RU" sz="2600" b="1" dirty="0">
                <a:solidFill>
                  <a:schemeClr val="bg1"/>
                </a:solidFill>
                <a:latin typeface="Dela Gothic One" pitchFamily="2" charset="-128"/>
                <a:ea typeface="Dela Gothic One" pitchFamily="2" charset="-128"/>
              </a:rPr>
            </a:br>
            <a:r>
              <a:rPr lang="ru-RU" sz="2600" b="1" dirty="0">
                <a:solidFill>
                  <a:schemeClr val="bg1"/>
                </a:solidFill>
                <a:latin typeface="Dela Gothic One" pitchFamily="2" charset="-128"/>
                <a:ea typeface="Dela Gothic One" pitchFamily="2" charset="-128"/>
              </a:rPr>
              <a:t>НА ОСНОВЕ </a:t>
            </a:r>
            <a:r>
              <a:rPr lang="ru-RU" sz="2600" b="1" dirty="0" smtClean="0">
                <a:solidFill>
                  <a:schemeClr val="bg1"/>
                </a:solidFill>
                <a:latin typeface="Dela Gothic One" pitchFamily="2" charset="-128"/>
                <a:ea typeface="Dela Gothic One" pitchFamily="2" charset="-128"/>
              </a:rPr>
              <a:t>ИНТЕГАЦИИ </a:t>
            </a:r>
            <a:r>
              <a:rPr lang="ru-RU" sz="2600" b="1" dirty="0">
                <a:solidFill>
                  <a:schemeClr val="bg1"/>
                </a:solidFill>
                <a:latin typeface="Dela Gothic One" pitchFamily="2" charset="-128"/>
                <a:ea typeface="Dela Gothic One" pitchFamily="2" charset="-128"/>
              </a:rPr>
              <a:t>ОБРАЗОВАТЕЛЬНЫХ ОРГАНИЗАЦИЙ, РЕАЛИЗУЮЩИХ ПРОГРАММЫ СПО, </a:t>
            </a:r>
          </a:p>
          <a:p>
            <a:pPr algn="ctr">
              <a:lnSpc>
                <a:spcPts val="3080"/>
              </a:lnSpc>
            </a:pPr>
            <a:r>
              <a:rPr lang="ru-RU" sz="2600" b="1" dirty="0">
                <a:solidFill>
                  <a:schemeClr val="bg1"/>
                </a:solidFill>
                <a:latin typeface="Dela Gothic One" pitchFamily="2" charset="-128"/>
                <a:ea typeface="Dela Gothic One" pitchFamily="2" charset="-128"/>
              </a:rPr>
              <a:t>И ОРГАНИЗАЦИЙ, ДЕЙСТВУЮЩИХ В РЕАЛЬНОМ СЕКТОРЕ ЭКОНОМИКИ В 2022 ГОДУ.</a:t>
            </a:r>
            <a:endParaRPr lang="ru-RU" sz="2600" dirty="0">
              <a:solidFill>
                <a:schemeClr val="bg1"/>
              </a:solidFill>
              <a:latin typeface="Dela Gothic One" pitchFamily="2" charset="-128"/>
              <a:ea typeface="Dela Gothic One" pitchFamily="2" charset="-128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9EA8F11-43AD-EFDE-C485-5CC04A2C0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8285"/>
            <a:ext cx="12192000" cy="74259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316350BE-9FAB-381E-0AF8-3C39514544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49349" b="9999"/>
          <a:stretch/>
        </p:blipFill>
        <p:spPr>
          <a:xfrm>
            <a:off x="3665122" y="241015"/>
            <a:ext cx="4861757" cy="856265"/>
          </a:xfrm>
          <a:prstGeom prst="rect">
            <a:avLst/>
          </a:prstGeom>
        </p:spPr>
      </p:pic>
      <p:sp>
        <p:nvSpPr>
          <p:cNvPr id="11" name="Номер слайда 10">
            <a:extLst>
              <a:ext uri="{FF2B5EF4-FFF2-40B4-BE49-F238E27FC236}">
                <a16:creationId xmlns="" xmlns:a16="http://schemas.microsoft.com/office/drawing/2014/main" id="{737842F3-69AF-DE05-9F6C-9CBFB34F5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5511" y="222836"/>
            <a:ext cx="2743200" cy="365125"/>
          </a:xfrm>
        </p:spPr>
        <p:txBody>
          <a:bodyPr/>
          <a:lstStyle/>
          <a:p>
            <a:fld id="{69484AD4-4910-5D40-8D60-4E786FD77DEB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33125" b="65625" l="39000" r="6641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803" t="31591" r="32045" b="33182"/>
          <a:stretch/>
        </p:blipFill>
        <p:spPr>
          <a:xfrm>
            <a:off x="11158691" y="871704"/>
            <a:ext cx="1033309" cy="9310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805119"/>
            <a:ext cx="12205944" cy="5052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FFF4E34-3602-5C98-EFEB-D799ED8F896F}"/>
              </a:ext>
            </a:extLst>
          </p:cNvPr>
          <p:cNvSpPr txBox="1"/>
          <p:nvPr/>
        </p:nvSpPr>
        <p:spPr>
          <a:xfrm>
            <a:off x="9745362" y="1804719"/>
            <a:ext cx="22133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Montserrat" panose="02000000000000000000" pitchFamily="2" charset="0"/>
                <a:ea typeface="Montserrat" panose="02000000000000000000" pitchFamily="2" charset="0"/>
              </a:rPr>
              <a:t>Железнодорожный транспорт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508" y="1757285"/>
            <a:ext cx="4575665" cy="2529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79933273"/>
              </p:ext>
            </p:extLst>
          </p:nvPr>
        </p:nvGraphicFramePr>
        <p:xfrm>
          <a:off x="4867219" y="2706334"/>
          <a:ext cx="7319319" cy="1962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13764">
                  <a:extLst>
                    <a:ext uri="{9D8B030D-6E8A-4147-A177-3AD203B41FA5}">
                      <a16:colId xmlns="" xmlns:a16="http://schemas.microsoft.com/office/drawing/2014/main" val="730673545"/>
                    </a:ext>
                  </a:extLst>
                </a:gridCol>
                <a:gridCol w="3705555">
                  <a:extLst>
                    <a:ext uri="{9D8B030D-6E8A-4147-A177-3AD203B41FA5}">
                      <a16:colId xmlns="" xmlns:a16="http://schemas.microsoft.com/office/drawing/2014/main" val="2868428615"/>
                    </a:ext>
                  </a:extLst>
                </a:gridCol>
              </a:tblGrid>
              <a:tr h="188620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СПЕЦИАЛЬНОСТЬ: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kern="1200" dirty="0" smtClean="0"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13.02.07  </a:t>
                      </a:r>
                      <a:r>
                        <a:rPr lang="ru-RU" sz="1800" b="1" kern="1200" dirty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Электроснабжение </a:t>
                      </a:r>
                      <a:endParaRPr lang="ru-RU" sz="1800" b="1" kern="1200" dirty="0" smtClean="0"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kern="1200" dirty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по отраслям)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ПРОФЕССИИ: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Электромонтер </a:t>
                      </a:r>
                      <a:r>
                        <a:rPr lang="ru-RU" sz="16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по ремонту </a:t>
                      </a:r>
                      <a:r>
                        <a:rPr lang="ru-RU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воздушных линий;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Электромонтер контактной сети;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Машинист </a:t>
                      </a:r>
                      <a:r>
                        <a:rPr lang="ru-RU" sz="16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автомотрисы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70466085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225854" y="4422833"/>
            <a:ext cx="7039721" cy="1241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67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Основной работодатель: </a:t>
            </a:r>
          </a:p>
          <a:p>
            <a:r>
              <a:rPr lang="ru-RU" sz="1867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Северная </a:t>
            </a:r>
            <a:r>
              <a:rPr lang="ru-RU" sz="1867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дирекция энергообеспечения</a:t>
            </a:r>
          </a:p>
          <a:p>
            <a:r>
              <a:rPr lang="ru-RU" sz="1867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…. тыс. </a:t>
            </a:r>
            <a:r>
              <a:rPr lang="ru-RU" sz="1867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работников </a:t>
            </a:r>
          </a:p>
          <a:p>
            <a:r>
              <a:rPr lang="ru-RU" sz="1867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…. </a:t>
            </a:r>
            <a:r>
              <a:rPr lang="ru-RU" sz="1867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дистанций энергоснабжения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60158" y="5307747"/>
            <a:ext cx="499446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Средний </a:t>
            </a:r>
            <a:r>
              <a:rPr lang="ru-RU" sz="1400" b="1" u="sng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заработок по </a:t>
            </a:r>
            <a:r>
              <a:rPr lang="ru-RU" sz="1400" b="1" u="sng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основным профессиям:</a:t>
            </a:r>
          </a:p>
          <a:p>
            <a:endParaRPr lang="ru-RU" sz="1400" b="1" u="sng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4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Электромонтер </a:t>
            </a:r>
            <a:r>
              <a:rPr lang="ru-RU" sz="14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к/с </a:t>
            </a:r>
            <a:r>
              <a:rPr lang="ru-RU" sz="14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ru-RU" sz="14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…. </a:t>
            </a:r>
            <a:r>
              <a:rPr lang="ru-RU" sz="14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тыс</a:t>
            </a:r>
            <a:r>
              <a:rPr lang="ru-RU" sz="14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руб</a:t>
            </a:r>
            <a:r>
              <a:rPr lang="ru-RU" sz="14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r>
              <a:rPr lang="ru-RU" sz="14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Электромонтер по ремонту </a:t>
            </a:r>
            <a:r>
              <a:rPr lang="ru-RU" sz="14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в/л </a:t>
            </a:r>
            <a:r>
              <a:rPr lang="ru-RU" sz="14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ru-RU" sz="14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…. </a:t>
            </a:r>
            <a:r>
              <a:rPr lang="ru-RU" sz="1400" b="1" dirty="0" err="1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тыс</a:t>
            </a:r>
            <a:r>
              <a:rPr lang="ru-RU" sz="14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  <a:r>
              <a:rPr lang="ru-RU" sz="14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руб.</a:t>
            </a:r>
          </a:p>
          <a:p>
            <a:r>
              <a:rPr lang="ru-RU" sz="14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Машинист автомотрисы  </a:t>
            </a:r>
            <a:r>
              <a:rPr lang="ru-RU" sz="14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ru-RU" sz="14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…. </a:t>
            </a:r>
            <a:r>
              <a:rPr lang="ru-RU" sz="14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тыс</a:t>
            </a:r>
            <a:r>
              <a:rPr lang="ru-RU" sz="14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руб</a:t>
            </a:r>
            <a:r>
              <a:rPr lang="ru-RU" sz="14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0280" y="6107831"/>
            <a:ext cx="6818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8-…-…-..-… - Иванов Иван Иванович</a:t>
            </a:r>
            <a:endParaRPr lang="ru-RU" sz="1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750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9770" y="2578090"/>
            <a:ext cx="10515600" cy="1325563"/>
          </a:xfrm>
        </p:spPr>
        <p:txBody>
          <a:bodyPr>
            <a:noAutofit/>
          </a:bodyPr>
          <a:lstStyle/>
          <a:p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>
                <a:solidFill>
                  <a:srgbClr val="C00000"/>
                </a:solidFill>
              </a:rPr>
              <a:t>ТЫ</a:t>
            </a:r>
            <a:br>
              <a:rPr lang="ru-RU" sz="7200" dirty="0" smtClean="0">
                <a:solidFill>
                  <a:srgbClr val="C00000"/>
                </a:solidFill>
              </a:rPr>
            </a:br>
            <a:r>
              <a:rPr lang="ru-RU" sz="7200" dirty="0" smtClean="0">
                <a:solidFill>
                  <a:srgbClr val="C00000"/>
                </a:solidFill>
              </a:rPr>
              <a:t>В ХОРОШЕЙ КОМПАНИИ!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84AD4-4910-5D40-8D60-4E786FD77DEB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065" r="25775" b="28168"/>
          <a:stretch/>
        </p:blipFill>
        <p:spPr>
          <a:xfrm>
            <a:off x="7555053" y="1745772"/>
            <a:ext cx="4193061" cy="49262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7794" y="208896"/>
            <a:ext cx="44072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FFF4E34-3602-5C98-EFEB-D799ED8F896F}"/>
              </a:ext>
            </a:extLst>
          </p:cNvPr>
          <p:cNvSpPr txBox="1"/>
          <p:nvPr/>
        </p:nvSpPr>
        <p:spPr>
          <a:xfrm>
            <a:off x="477794" y="344925"/>
            <a:ext cx="28008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Montserrat" panose="02000000000000000000" pitchFamily="2" charset="0"/>
                <a:ea typeface="Montserrat" panose="02000000000000000000" pitchFamily="2" charset="0"/>
              </a:rPr>
              <a:t>Железнодорожный транспорт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33125" b="65625" l="39000" r="6641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803" t="31591" r="32045" b="33182"/>
          <a:stretch/>
        </p:blipFill>
        <p:spPr>
          <a:xfrm>
            <a:off x="2654371" y="202586"/>
            <a:ext cx="1033309" cy="9310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626257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1806</TotalTime>
  <Words>312</Words>
  <Application>Microsoft Office PowerPoint</Application>
  <PresentationFormat>Произвольный</PresentationFormat>
  <Paragraphs>98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 ТЫ В ХОРОШЕЙ КОМПАНИИ!</vt:lpstr>
      <vt:lpstr>Слайд 2</vt:lpstr>
      <vt:lpstr>Слайд 3</vt:lpstr>
      <vt:lpstr>Слайд 4</vt:lpstr>
      <vt:lpstr>Слайд 5</vt:lpstr>
      <vt:lpstr>Слайд 6</vt:lpstr>
      <vt:lpstr>  ТЫ В ХОРОШЕЙ КОМПАНИИ!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Божко</dc:creator>
  <cp:lastModifiedBy>di-timoninaty</cp:lastModifiedBy>
  <cp:revision>46</cp:revision>
  <dcterms:created xsi:type="dcterms:W3CDTF">2022-04-18T15:51:32Z</dcterms:created>
  <dcterms:modified xsi:type="dcterms:W3CDTF">2022-07-20T11:29:37Z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-227811501</vt:i4>
  </property>
  <property fmtid="{D5CDD505-2E9C-101B-9397-08002B2CF9AE}" pid="3" name="_NewReviewCycle">
    <vt:lpwstr/>
  </property>
  <property fmtid="{D5CDD505-2E9C-101B-9397-08002B2CF9AE}" pid="4" name="_EmailSubject">
    <vt:lpwstr/>
  </property>
  <property fmtid="{D5CDD505-2E9C-101B-9397-08002B2CF9AE}" pid="5" name="_AuthorEmail">
    <vt:lpwstr>di-TimoninaTY@nrr.rzd</vt:lpwstr>
  </property>
  <property fmtid="{D5CDD505-2E9C-101B-9397-08002B2CF9AE}" pid="6" name="_AuthorEmailDisplayName">
    <vt:lpwstr>Тимонина Татьяна Юрьевна</vt:lpwstr>
  </property>
  <property fmtid="{D5CDD505-2E9C-101B-9397-08002B2CF9AE}" pid="7" name="_PreviousAdHocReviewCycleID">
    <vt:i4>-2028972432</vt:i4>
  </property>
</Properties>
</file>